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580" r:id="rId3"/>
    <p:sldId id="579" r:id="rId4"/>
    <p:sldId id="814" r:id="rId5"/>
    <p:sldId id="703" r:id="rId6"/>
    <p:sldId id="704" r:id="rId7"/>
    <p:sldId id="705" r:id="rId8"/>
    <p:sldId id="706" r:id="rId9"/>
    <p:sldId id="707" r:id="rId10"/>
    <p:sldId id="794" r:id="rId11"/>
    <p:sldId id="795" r:id="rId12"/>
    <p:sldId id="805" r:id="rId13"/>
    <p:sldId id="806" r:id="rId14"/>
    <p:sldId id="809" r:id="rId15"/>
    <p:sldId id="807" r:id="rId16"/>
    <p:sldId id="808" r:id="rId17"/>
    <p:sldId id="708" r:id="rId18"/>
    <p:sldId id="709" r:id="rId19"/>
    <p:sldId id="711" r:id="rId20"/>
    <p:sldId id="712" r:id="rId21"/>
    <p:sldId id="796" r:id="rId22"/>
    <p:sldId id="713" r:id="rId23"/>
    <p:sldId id="714" r:id="rId24"/>
    <p:sldId id="715" r:id="rId25"/>
    <p:sldId id="716" r:id="rId26"/>
    <p:sldId id="717" r:id="rId27"/>
    <p:sldId id="718" r:id="rId28"/>
    <p:sldId id="719" r:id="rId29"/>
    <p:sldId id="720" r:id="rId30"/>
    <p:sldId id="721" r:id="rId31"/>
    <p:sldId id="722" r:id="rId32"/>
    <p:sldId id="723" r:id="rId33"/>
    <p:sldId id="797" r:id="rId34"/>
    <p:sldId id="724" r:id="rId35"/>
    <p:sldId id="725" r:id="rId36"/>
    <p:sldId id="726" r:id="rId37"/>
    <p:sldId id="727" r:id="rId38"/>
    <p:sldId id="728" r:id="rId39"/>
    <p:sldId id="729" r:id="rId40"/>
    <p:sldId id="730" r:id="rId41"/>
    <p:sldId id="731" r:id="rId42"/>
    <p:sldId id="732" r:id="rId43"/>
    <p:sldId id="798" r:id="rId44"/>
    <p:sldId id="733" r:id="rId45"/>
    <p:sldId id="734" r:id="rId46"/>
    <p:sldId id="735" r:id="rId47"/>
    <p:sldId id="736" r:id="rId48"/>
    <p:sldId id="737" r:id="rId49"/>
    <p:sldId id="815" r:id="rId50"/>
    <p:sldId id="816" r:id="rId51"/>
    <p:sldId id="804" r:id="rId52"/>
    <p:sldId id="738" r:id="rId53"/>
    <p:sldId id="739" r:id="rId54"/>
    <p:sldId id="801" r:id="rId55"/>
    <p:sldId id="740" r:id="rId56"/>
    <p:sldId id="799" r:id="rId57"/>
    <p:sldId id="741" r:id="rId58"/>
    <p:sldId id="742" r:id="rId59"/>
    <p:sldId id="743" r:id="rId60"/>
    <p:sldId id="744" r:id="rId61"/>
    <p:sldId id="802" r:id="rId62"/>
    <p:sldId id="745" r:id="rId63"/>
    <p:sldId id="746" r:id="rId64"/>
    <p:sldId id="803" r:id="rId65"/>
    <p:sldId id="747" r:id="rId66"/>
    <p:sldId id="748" r:id="rId67"/>
    <p:sldId id="749" r:id="rId68"/>
    <p:sldId id="750" r:id="rId69"/>
    <p:sldId id="751" r:id="rId70"/>
    <p:sldId id="752" r:id="rId71"/>
    <p:sldId id="753" r:id="rId72"/>
    <p:sldId id="754" r:id="rId73"/>
    <p:sldId id="755" r:id="rId74"/>
    <p:sldId id="756" r:id="rId75"/>
    <p:sldId id="757" r:id="rId76"/>
    <p:sldId id="758" r:id="rId77"/>
    <p:sldId id="759" r:id="rId78"/>
    <p:sldId id="760" r:id="rId79"/>
    <p:sldId id="761" r:id="rId80"/>
    <p:sldId id="762" r:id="rId81"/>
    <p:sldId id="763" r:id="rId82"/>
    <p:sldId id="764" r:id="rId83"/>
    <p:sldId id="765" r:id="rId84"/>
    <p:sldId id="813" r:id="rId85"/>
    <p:sldId id="766" r:id="rId86"/>
    <p:sldId id="810" r:id="rId87"/>
    <p:sldId id="811" r:id="rId88"/>
    <p:sldId id="812" r:id="rId89"/>
    <p:sldId id="793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7"/>
    <p:restoredTop sz="90129" autoAdjust="0"/>
  </p:normalViewPr>
  <p:slideViewPr>
    <p:cSldViewPr snapToGrid="0">
      <p:cViewPr varScale="1">
        <p:scale>
          <a:sx n="104" d="100"/>
          <a:sy n="104" d="100"/>
        </p:scale>
        <p:origin x="1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7D788-BFA1-4F43-9745-1DE168951A46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1E644-48F9-9543-9FBB-4B808E91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30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76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Mark: point, line, or area?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Channels: color, size, length, shape, tilt,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Mark: point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Channels: size, color,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2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Mark: point, line, 2d area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Channels: little weird since there is no variation in any of the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89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Mark: lines,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Channels: color, 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71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3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introduced marks as a sort of mathematical entity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also view them as a form of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90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9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4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Magnitude channel: has an intrinsic magnitude that can be used to encode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Identity channel: no intrinsic magnitude, well-suited for categorical variables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magnitude channels are better than others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0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Spatial position wins</a:t>
            </a:r>
          </a:p>
          <a:p>
            <a:pPr marL="171450" indent="-171450">
              <a:buFontTx/>
              <a:buChar char="-"/>
            </a:pPr>
            <a:r>
              <a:rPr lang="en-US" dirty="0"/>
              <a:t>Visual acuity is good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tend to group nearby objects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1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80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21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Length is very accurate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Shock and saturation are exaggerated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Area/depth/brightness are compressed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59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3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20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 your channels “step on each other’s toes”?</a:t>
            </a:r>
          </a:p>
          <a:p>
            <a:pPr marL="171450" indent="-171450">
              <a:buFontTx/>
              <a:buChar char="-"/>
            </a:pPr>
            <a:r>
              <a:rPr lang="en-US" dirty="0"/>
              <a:t>2 different ways to separate the marks into 2 groups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Easy to tell color differences for large points, hard to do for small points </a:t>
            </a:r>
            <a:r>
              <a:rPr lang="en-US" dirty="0">
                <a:sym typeface="Wingdings" panose="05000000000000000000" pitchFamily="2" charset="2"/>
              </a:rPr>
              <a:t> interaction between color and size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Encoding width and height  people see 3 groups (big things, small things, squished things)  perceive the integrated area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2 values for red, 2 values for green, used them for different categories  hue gets integrated and you see 4 distinct hues/groups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97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0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81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14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43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03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1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13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60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Color can be used to highlight categories or to highlight 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86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Advice: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8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Another bad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37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Easy to tell the bins apart on the bar on top, but it becomes progressively harder to discriminate on the map as you have more bins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5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81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Carefully chosen change of hue at the 0 point for the bottom right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78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25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102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72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189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can still discern features in the deuteranope and the protanope even though the original image is red and green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because of changes in luminance and saturation in the colors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Note that in the constructed visualization on the bottom, the deuteranope and protanope are very hard to distinguish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Constructed vs naturalistic image </a:t>
            </a:r>
            <a:r>
              <a:rPr lang="en-US" dirty="0">
                <a:sym typeface="Wingdings" panose="05000000000000000000" pitchFamily="2" charset="2"/>
              </a:rPr>
              <a:t> this is why we care about color deficiency for 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20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Finance plot is domain specific, where red and green have semantic meaning --&gt; also change the luminance to make sure the plot still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594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Only reduces the color space, does not kill it completely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253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4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4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Different kinds of visualizations.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do we know which ones work well or which ones are poor choices?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596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8045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93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737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882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440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130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434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Real colors have different luminance values (like the red/green plant picture from earlier)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Notice that blue is a lot darker than yellow for true luminance, but they are the same for HLS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HLS, those different colors all have the same lightness value </a:t>
            </a:r>
            <a:r>
              <a:rPr lang="en-US" dirty="0">
                <a:sym typeface="Wingdings" panose="05000000000000000000" pitchFamily="2" charset="2"/>
              </a:rPr>
              <a:t> not perceptually accurate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254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Recall that luminance contrast is needed for good legibility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0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912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591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11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534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Recall the concept of color and lightness constancy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86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Recall the concept of color and lightness constancy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423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93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904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782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176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281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48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625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781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34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429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314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205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151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19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66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Hierarchy will be a recurring theme in this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93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146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706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96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437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664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275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513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258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971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3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7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B15-810E-C6C1-4C2B-4A34D94EC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64D2A-0050-9245-8354-C2197D8EF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B3A8-16FE-AE85-F409-A8676CC4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AEA0-97E8-F1B8-CD1E-EA616C7B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BCEA1-0F31-5488-C6D4-90D4B846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FD4E-75DD-5C01-4548-C7AC8AB0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D6311-53D4-5FB0-7B28-0A7BE286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C6ABA-90F5-0EE3-B1EB-9592A5F5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7DDA9-60BF-C72D-86F1-CB2301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55B52-F449-5E9A-1E38-DD690734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639DA6-8396-38B7-7AC1-DA6027E05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372A3-3600-BFF9-DCCD-6E1550FB4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05D3-A3A4-C497-6DF5-3D19EB6A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E3D0-27E4-2564-334C-B1813B12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71E96-0419-66B0-7E75-C63BD96C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0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85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1219170" lvl="1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828754" lvl="2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2438339" lvl="3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3047924" lvl="4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3657509" lvl="5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4267093" lvl="6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4876678" lvl="7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5486263" lvl="8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90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BD78-C738-FFAE-5BE2-9A58608B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73BA-BB11-B6F4-62D8-BCA0C11E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9F542-7B40-23ED-F5C3-80EC85B5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5FED8-7261-A9B4-9F63-A08E9413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82754-55DC-5088-6833-30D62204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783A-0665-FADE-8B9C-B7118CBA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318F9-5E44-197E-A0D5-952F6766F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5D2B4-A575-D23C-149D-A7F20CD1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B2F57-C685-92CC-6CA4-D26E878F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3E27-8338-D4D7-D87C-55E6ED74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1F53-E84B-20C8-14F2-F26EB04A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E46C-FD5C-9986-20C9-1E35E3C8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27D98-F6C6-E18A-2AA3-99C213A8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146BB-8396-F617-3C0E-1D8FD7AC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15AE5-6928-81FC-B05E-3CDACFC8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A4A81-4232-8ACE-148C-D6562691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E522-A424-C2EA-F669-7D0A758A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D371F-63A8-B440-8C4E-7F05D4E1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5DFCD-970A-163E-7D5C-A06FB2123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9CB4B-6D0C-F366-C08F-87E9E695D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4F7B3-3DCF-B550-685E-AB9F85DC8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0C68D-7D33-C1FC-6895-0FAD95B4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CFF44-6D41-C4CA-98AE-FC2C56B9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50E0E-8125-3DD7-A29F-EE4007AB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6471-3D3F-5B4A-5469-C64D3339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69C66-A7EA-E32A-4AD6-7DF35A4A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DF364-CEE7-44BE-A551-8AEF344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092D-2AF1-0330-6864-1523CC7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6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6667F-0D4B-5C43-6928-59D4217C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1DEB5-1020-4128-E860-13193648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77366-9574-EA60-ECD5-383A6850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6300-8FF5-3E1F-8118-021D1CC0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676D-8858-1D25-8C85-9D4DBA00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70EB8-E573-5C5D-A13E-D4CF00E87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56100-3F98-B0C1-A9BE-EE8DD02F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6B05D-5891-55EB-01C9-550EC82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C3D07-1788-0CE4-A45F-8F169466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7E81-E311-4A13-1A3E-5566298C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D7D04-A0E0-918B-2706-C4EF74503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9DECB-38F3-64C4-329C-17720A4A4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E9F98-61DF-7AF2-7B2B-1DB13213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7FCE8-B705-6D9F-21E9-9BC38523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39C4-9C90-45C7-B48F-D1526435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1C99D-DE26-59BD-AFC1-BD6A96F6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27D87-E3CB-CC59-20D0-DB63B23E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76EA2-F3B6-D971-976C-643C57CF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A81ED-9C83-DF4F-B38A-5C4375B85F99}" type="datetimeFigureOut">
              <a:rPr lang="en-US" smtClean="0"/>
              <a:t>9/26/24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13FE-3EF0-A0BC-91E2-A0158B988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294D-7591-4B24-057C-57C0FA650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chive.nytimes.com/www.nytimes.com/interactive/2013/05/25/sunday-review/corporate-taxes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owingdata.com/2017/08/20/sunsquatch-the-only-eclipse-map-you-nee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s.tnc.org/migrations-in-motion/#5/-7.1/-67.9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media.scmp.com/infographics/sport/article/3010883/bruce-lee-and-mixed-martial-art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media.scmp.com/infographics/sport/article/3010883/bruce-lee-and-mixed-martial-art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chive.nytimes.com/www.nytimes.com/interactive/2008/05/05/science/20080506_DISEASE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s4.net/blog/choropleth-map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an.r-project.org/web/packages/viridis/vignettes/intro-to-viridis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hyperlink" Target="https://colorbrewer2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lor-blindness.com/coblis-color-blindness-simulator/" TargetMode="Externa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earn.leighcotnoir.com/artspeak/elements-color/hue-value-saturation/hsv8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xkcd.com/2010/05/03/color-survey-results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observablehq.com/@d3/force-directed-graph-component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vialab.ca/research/bubble-sets" TargetMode="Externa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ytimes.com/interactive/2015/03/19/upshot/3d-yield-curve-economic-growth.html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ightsize.com/the-blink-comparato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owingdata.com/2016/06/28/distributions-of-annual-income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roject-ukko.net/map.html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dding.cool/2017/03/redraft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chive.nytimes.com/screenshots/www.nytimes.com/interactive/2008/05/05/science/20080506_DISEASE.jpg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chive.nytimes.com/www.nytimes.com/interactive/2012/02/12/us/entitlement-map.html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800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CS-GY 6313 B: </a:t>
            </a:r>
            <a:br>
              <a:rPr lang="en-US" sz="6000" b="1" dirty="0"/>
            </a:br>
            <a:r>
              <a:rPr lang="en-US" sz="6000" b="1" dirty="0"/>
              <a:t>Information Visualization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4000" y="4267560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9/26/2024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Channels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42061-3880-FA4D-C1D8-EE7429F3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57" y="871305"/>
            <a:ext cx="7984944" cy="58057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8442D8D-E789-AE36-347B-7D536008EFD7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4566257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Channel properties differ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Type and amount of info that is conveyed to the human’s visual system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Not all channels are equal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15039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 Encoding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9D1F7-88D0-FBBD-C74F-42E68C36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3080"/>
            <a:ext cx="12192000" cy="189154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AC5B12A-8C87-3D02-5B2B-46354664C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Analyze charts as a </a:t>
            </a:r>
            <a:r>
              <a:rPr lang="en-US" b="1" dirty="0"/>
              <a:t>combination of marks and channels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30768F-95F7-7ABF-4E02-514E83BA66C6}"/>
              </a:ext>
            </a:extLst>
          </p:cNvPr>
          <p:cNvSpPr txBox="1">
            <a:spLocks/>
          </p:cNvSpPr>
          <p:nvPr/>
        </p:nvSpPr>
        <p:spPr>
          <a:xfrm>
            <a:off x="104775" y="3174620"/>
            <a:ext cx="2667000" cy="3489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1 channel: </a:t>
            </a:r>
          </a:p>
          <a:p>
            <a:pPr algn="l"/>
            <a:r>
              <a:rPr lang="en-US" dirty="0"/>
              <a:t>Vertical position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algn="l"/>
            <a:r>
              <a:rPr lang="en-US" dirty="0"/>
              <a:t>Mark: line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BCA2E94-21EE-EBA4-B5F1-D2910525CFE0}"/>
              </a:ext>
            </a:extLst>
          </p:cNvPr>
          <p:cNvSpPr txBox="1">
            <a:spLocks/>
          </p:cNvSpPr>
          <p:nvPr/>
        </p:nvSpPr>
        <p:spPr>
          <a:xfrm>
            <a:off x="3313356" y="3170063"/>
            <a:ext cx="2667000" cy="3489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2 channels: </a:t>
            </a:r>
          </a:p>
          <a:p>
            <a:pPr algn="l"/>
            <a:r>
              <a:rPr lang="en-US" dirty="0"/>
              <a:t>Vertical position</a:t>
            </a:r>
          </a:p>
          <a:p>
            <a:pPr algn="l"/>
            <a:r>
              <a:rPr lang="en-US" dirty="0"/>
              <a:t>Horizontal position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algn="l"/>
            <a:r>
              <a:rPr lang="en-US" dirty="0"/>
              <a:t>Mark: point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1755197-33CA-D500-C412-AFBDE9D4F988}"/>
              </a:ext>
            </a:extLst>
          </p:cNvPr>
          <p:cNvSpPr txBox="1">
            <a:spLocks/>
          </p:cNvSpPr>
          <p:nvPr/>
        </p:nvSpPr>
        <p:spPr>
          <a:xfrm>
            <a:off x="6563089" y="3170063"/>
            <a:ext cx="2667000" cy="3489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3 channels: </a:t>
            </a:r>
          </a:p>
          <a:p>
            <a:pPr algn="l"/>
            <a:r>
              <a:rPr lang="en-US" dirty="0"/>
              <a:t>Vertical position</a:t>
            </a:r>
          </a:p>
          <a:p>
            <a:pPr algn="l"/>
            <a:r>
              <a:rPr lang="en-US" dirty="0"/>
              <a:t>Horizontal position</a:t>
            </a:r>
          </a:p>
          <a:p>
            <a:pPr algn="l"/>
            <a:r>
              <a:rPr lang="en-US" dirty="0"/>
              <a:t>Color hue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Mark: point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9F56811-8AD5-63DF-E4F3-D459EB5FD674}"/>
              </a:ext>
            </a:extLst>
          </p:cNvPr>
          <p:cNvSpPr txBox="1">
            <a:spLocks/>
          </p:cNvSpPr>
          <p:nvPr/>
        </p:nvSpPr>
        <p:spPr>
          <a:xfrm>
            <a:off x="9693031" y="3170063"/>
            <a:ext cx="2667000" cy="3489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4 channels: </a:t>
            </a:r>
          </a:p>
          <a:p>
            <a:pPr algn="l"/>
            <a:r>
              <a:rPr lang="en-US" dirty="0"/>
              <a:t>Vertical position</a:t>
            </a:r>
          </a:p>
          <a:p>
            <a:pPr algn="l"/>
            <a:r>
              <a:rPr lang="en-US" dirty="0"/>
              <a:t>Horizontal position</a:t>
            </a:r>
          </a:p>
          <a:p>
            <a:pPr algn="l"/>
            <a:r>
              <a:rPr lang="en-US" dirty="0"/>
              <a:t>Color hue</a:t>
            </a:r>
          </a:p>
          <a:p>
            <a:pPr algn="l"/>
            <a:r>
              <a:rPr lang="en-US" dirty="0"/>
              <a:t>Size (area)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Mark: point</a:t>
            </a:r>
          </a:p>
        </p:txBody>
      </p:sp>
    </p:spTree>
    <p:extLst>
      <p:ext uri="{BB962C8B-B14F-4D97-AF65-F5344CB8AC3E}">
        <p14:creationId xmlns:p14="http://schemas.microsoft.com/office/powerpoint/2010/main" val="31155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Exercise: Name the marks and channels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DF15F-C822-F5B9-35BA-41D6B888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2144"/>
            <a:ext cx="12192000" cy="4213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70E58-FC9A-82B3-44D6-06ED63768723}"/>
              </a:ext>
            </a:extLst>
          </p:cNvPr>
          <p:cNvSpPr txBox="1"/>
          <p:nvPr/>
        </p:nvSpPr>
        <p:spPr>
          <a:xfrm>
            <a:off x="2066826" y="5709989"/>
            <a:ext cx="8227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https://archive.nytimes.com/www.nytimes.com/interactive/2013/05/25/sunday-review/corporate-taxes.html</a:t>
            </a:r>
            <a:endParaRPr lang="en-US" sz="12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0003C81-DCE0-E92E-ADEF-229D6EDC293D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4566257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Tax rates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99150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Exercise: Name the marks and channels</a:t>
            </a:r>
            <a:endParaRPr lang="en-PT" sz="4400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0003C81-DCE0-E92E-ADEF-229D6EDC293D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4566257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Sunsquatch</a:t>
            </a:r>
            <a:endParaRPr lang="en-PT" dirty="0"/>
          </a:p>
        </p:txBody>
      </p:sp>
      <p:pic>
        <p:nvPicPr>
          <p:cNvPr id="4" name="Picture 3" descr="A map of the united states with dots&#10;&#10;Description automatically generated">
            <a:extLst>
              <a:ext uri="{FF2B5EF4-FFF2-40B4-BE49-F238E27FC236}">
                <a16:creationId xmlns:a16="http://schemas.microsoft.com/office/drawing/2014/main" id="{167531B3-A255-BE0F-3196-8F328DC9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48" y="774966"/>
            <a:ext cx="9209987" cy="57725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9E9F59-3F53-DAF5-5103-91939FFBE7D9}"/>
              </a:ext>
            </a:extLst>
          </p:cNvPr>
          <p:cNvSpPr txBox="1"/>
          <p:nvPr/>
        </p:nvSpPr>
        <p:spPr>
          <a:xfrm>
            <a:off x="3895628" y="6528511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https://flowingdata.com/2017/08/20/sunsquatch-the-only-eclipse-map-you-need/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36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Exercise: Name the marks and channels</a:t>
            </a:r>
            <a:endParaRPr lang="en-PT" sz="4400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0003C81-DCE0-E92E-ADEF-229D6EDC293D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4950764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Migration</a:t>
            </a:r>
            <a:endParaRPr lang="en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E9F59-3F53-DAF5-5103-91939FFBE7D9}"/>
              </a:ext>
            </a:extLst>
          </p:cNvPr>
          <p:cNvSpPr txBox="1"/>
          <p:nvPr/>
        </p:nvSpPr>
        <p:spPr>
          <a:xfrm>
            <a:off x="1775854" y="6525218"/>
            <a:ext cx="9522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https://www.maps.tnc.org/migrations-in-motion/#5/-7.1/-67.94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59588B-9689-8284-0353-ACFF44C48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692" y="652074"/>
            <a:ext cx="9332256" cy="567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5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Exercise: Name the marks and channels</a:t>
            </a:r>
            <a:endParaRPr lang="en-PT" sz="4400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0003C81-DCE0-E92E-ADEF-229D6EDC293D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4566257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UFC fights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E9F59-3F53-DAF5-5103-91939FFBE7D9}"/>
              </a:ext>
            </a:extLst>
          </p:cNvPr>
          <p:cNvSpPr txBox="1"/>
          <p:nvPr/>
        </p:nvSpPr>
        <p:spPr>
          <a:xfrm>
            <a:off x="2341166" y="6365604"/>
            <a:ext cx="9522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https://multimedia.scmp.com/infographics/sport/article/3010883/bruce-lee-and-mixed-martial-arts/</a:t>
            </a:r>
            <a:r>
              <a:rPr lang="en-US" sz="1200" dirty="0"/>
              <a:t> (updated, this graphic no longer exists)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D1E42-ABA7-4342-E6EC-51C882D09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205" y="774967"/>
            <a:ext cx="9522588" cy="54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Exercise: Name the marks and channels</a:t>
            </a:r>
            <a:endParaRPr lang="en-PT" sz="4400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0003C81-DCE0-E92E-ADEF-229D6EDC293D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4950764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UFC fights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Line?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No, not length encoded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Area?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No, area/shape does not convey any meaning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Point?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Yes! Just has a rectangular shape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E9F59-3F53-DAF5-5103-91939FFBE7D9}"/>
              </a:ext>
            </a:extLst>
          </p:cNvPr>
          <p:cNvSpPr txBox="1"/>
          <p:nvPr/>
        </p:nvSpPr>
        <p:spPr>
          <a:xfrm>
            <a:off x="2341166" y="6365604"/>
            <a:ext cx="9522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https://multimedia.scmp.com/infographics/sport/article/3010883/bruce-lee-and-mixed-martial-arts/</a:t>
            </a:r>
            <a:r>
              <a:rPr lang="en-US" sz="1200" dirty="0"/>
              <a:t> (updated, this graphic no longer exists)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8ABA9-EAF5-DFCE-6508-85426307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03" y="758091"/>
            <a:ext cx="5917051" cy="39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6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Redundant Encoding</a:t>
            </a:r>
            <a:endParaRPr lang="en-PT" sz="4400" b="1" dirty="0"/>
          </a:p>
        </p:txBody>
      </p:sp>
      <p:pic>
        <p:nvPicPr>
          <p:cNvPr id="4" name="Picture 3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34F33C5-4EFF-DF73-52C7-FB9778DE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729" y="1323783"/>
            <a:ext cx="6138541" cy="552200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3994CC2-566C-AF98-8AA7-BC1B7ECA6AAA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11527692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Multiple channels can encode the same information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Sends a stronger message!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Uses up channels!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9628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Marks as constraints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Math view: marks are geometric primitives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Constraints view: Mark type constrains what else can be encoded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Points: 0 constraints on size, can encode more attributes with size &amp;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Lines: 1 constraint on size (length), can encode something else another way (width)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Areas: 2 constraints on size (length &amp; width), can’t encode using size or 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Quick check: ask “Can I size-encode another attribute?”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If shape/size is already in use, the answer is “no”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ECBFF-78F5-5185-B0BC-6770F7E0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54" y="1375377"/>
            <a:ext cx="9667875" cy="15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1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When to use which channel?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Expressiveness: </a:t>
            </a:r>
            <a:r>
              <a:rPr lang="en-US" dirty="0"/>
              <a:t>Match channel type to data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Effectiveness: </a:t>
            </a:r>
            <a:r>
              <a:rPr lang="en-US" dirty="0"/>
              <a:t>Some channels are better than others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5615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Logistics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Assignment 1 due next week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okay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Export final notebook to a </a:t>
            </a:r>
            <a:r>
              <a:rPr lang="en-US" dirty="0" err="1"/>
              <a:t>Jupyter</a:t>
            </a:r>
            <a:r>
              <a:rPr lang="en-US" dirty="0"/>
              <a:t> file or python 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Dataset sources coming soon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Will be an announcement on Brightspace, after class today.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22398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Channel ranking</a:t>
            </a:r>
            <a:endParaRPr lang="en-PT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11EC3E-915A-F191-FFA0-CA75DC082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96" y="683299"/>
            <a:ext cx="573917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Magnitude channels: </a:t>
            </a:r>
            <a:r>
              <a:rPr lang="en-US" dirty="0"/>
              <a:t>have an ordering</a:t>
            </a:r>
            <a:endParaRPr lang="en-PT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0071151-7C42-D6F5-0A7F-AB88AB1E9B05}"/>
              </a:ext>
            </a:extLst>
          </p:cNvPr>
          <p:cNvSpPr txBox="1">
            <a:spLocks/>
          </p:cNvSpPr>
          <p:nvPr/>
        </p:nvSpPr>
        <p:spPr>
          <a:xfrm>
            <a:off x="5895975" y="626149"/>
            <a:ext cx="5739179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Identity channels: </a:t>
            </a:r>
            <a:r>
              <a:rPr lang="en-US" dirty="0"/>
              <a:t>no ordering</a:t>
            </a:r>
            <a:endParaRPr lang="en-P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E627C1-CFA1-988A-75CD-D58C499A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14" y="1040909"/>
            <a:ext cx="322153" cy="5712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B0E99E-810D-4E07-BE7C-6FB86A648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13" y="1092479"/>
            <a:ext cx="4406117" cy="57533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902B99-4372-14FB-E0F7-3BC0E3EE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28" y="1040909"/>
            <a:ext cx="3297904" cy="20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Channel ranking</a:t>
            </a:r>
            <a:endParaRPr lang="en-PT" sz="44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11EC3E-915A-F191-FFA0-CA75DC082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96" y="683299"/>
            <a:ext cx="573917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Magnitude channels: </a:t>
            </a:r>
            <a:r>
              <a:rPr lang="en-US" dirty="0"/>
              <a:t>have an ordering</a:t>
            </a:r>
            <a:endParaRPr lang="en-PT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0071151-7C42-D6F5-0A7F-AB88AB1E9B05}"/>
              </a:ext>
            </a:extLst>
          </p:cNvPr>
          <p:cNvSpPr txBox="1">
            <a:spLocks/>
          </p:cNvSpPr>
          <p:nvPr/>
        </p:nvSpPr>
        <p:spPr>
          <a:xfrm>
            <a:off x="5895975" y="626149"/>
            <a:ext cx="5739179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Identity channels: </a:t>
            </a:r>
            <a:r>
              <a:rPr lang="en-US" dirty="0"/>
              <a:t>no ordering</a:t>
            </a:r>
            <a:endParaRPr lang="en-P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E627C1-CFA1-988A-75CD-D58C499A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14" y="1040909"/>
            <a:ext cx="322153" cy="5712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B0E99E-810D-4E07-BE7C-6FB86A648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13" y="1092479"/>
            <a:ext cx="4406117" cy="57533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902B99-4372-14FB-E0F7-3BC0E3EE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28" y="1040909"/>
            <a:ext cx="3297904" cy="2083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D47B84-5DFF-909D-2975-5A311DB842CF}"/>
              </a:ext>
            </a:extLst>
          </p:cNvPr>
          <p:cNvSpPr/>
          <p:nvPr/>
        </p:nvSpPr>
        <p:spPr>
          <a:xfrm>
            <a:off x="827505" y="1092479"/>
            <a:ext cx="4382670" cy="10220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5BB5B7-140F-F998-7BCD-8E01BD016EAB}"/>
              </a:ext>
            </a:extLst>
          </p:cNvPr>
          <p:cNvSpPr/>
          <p:nvPr/>
        </p:nvSpPr>
        <p:spPr>
          <a:xfrm>
            <a:off x="6305550" y="983759"/>
            <a:ext cx="3752849" cy="578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6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Grouping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as links: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Containment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Connection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Identity channels: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Proximity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Similarity </a:t>
            </a:r>
            <a:endParaRPr lang="en-P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B0A537-B419-D51A-48B8-EF7FEC2C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08" y="1009570"/>
            <a:ext cx="5258534" cy="1143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37D62-8277-7B79-4AB6-029FC05E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749" y="3584285"/>
            <a:ext cx="4339052" cy="284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6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Channel Effectiveness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Accuracy:  how precisely can we tell the difference between encoded items?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Discriminability: how many unique steps can we perceive?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Separability: is our ability to use this channel affected by another one?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Popout</a:t>
            </a:r>
            <a:r>
              <a:rPr lang="en-US" dirty="0"/>
              <a:t>: can things jump out using this channel?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42528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A913F8-CB3B-44E5-03F8-93710947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673" y="650384"/>
            <a:ext cx="5156327" cy="620761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8BB403-D730-30BB-1CD3-B076AFF8FD65}"/>
              </a:ext>
            </a:extLst>
          </p:cNvPr>
          <p:cNvSpPr txBox="1">
            <a:spLocks/>
          </p:cNvSpPr>
          <p:nvPr/>
        </p:nvSpPr>
        <p:spPr>
          <a:xfrm>
            <a:off x="8382000" y="1145965"/>
            <a:ext cx="2435713" cy="1415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 = sensation</a:t>
            </a:r>
          </a:p>
          <a:p>
            <a:pPr algn="l"/>
            <a:r>
              <a:rPr lang="en-US" dirty="0"/>
              <a:t>I = intensity</a:t>
            </a:r>
            <a:endParaRPr lang="en-PT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A1A61C-3C27-DEB7-2958-797EC4AD969A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Accuracy: Fundamental Theory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2734097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Accuracy: Viz experiments</a:t>
            </a:r>
            <a:endParaRPr lang="en-PT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5F46D-9A2B-E093-38CF-C01594E3C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119"/>
            <a:ext cx="7431959" cy="5968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3AB4A-ABE5-C61C-6AE4-728A43E3A19A}"/>
              </a:ext>
            </a:extLst>
          </p:cNvPr>
          <p:cNvSpPr txBox="1"/>
          <p:nvPr/>
        </p:nvSpPr>
        <p:spPr>
          <a:xfrm>
            <a:off x="7431959" y="6123259"/>
            <a:ext cx="4760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Heer</a:t>
            </a:r>
            <a:r>
              <a:rPr lang="en-US" sz="1200" dirty="0"/>
              <a:t>, Jeffrey, and Michael Bostock. "Crowdsourcing graphical perception: using mechanical </a:t>
            </a:r>
            <a:r>
              <a:rPr lang="en-US" sz="1200" dirty="0" err="1"/>
              <a:t>turk</a:t>
            </a:r>
            <a:r>
              <a:rPr lang="en-US" sz="1200" dirty="0"/>
              <a:t> to assess visualization design." </a:t>
            </a:r>
            <a:r>
              <a:rPr lang="en-US" sz="1200" i="1" dirty="0"/>
              <a:t>Proceedings of the SIGCHI conference on human factors in computing systems</a:t>
            </a:r>
            <a:r>
              <a:rPr lang="en-US" sz="1200" dirty="0"/>
              <a:t>. 2010.</a:t>
            </a:r>
          </a:p>
        </p:txBody>
      </p:sp>
    </p:spTree>
    <p:extLst>
      <p:ext uri="{BB962C8B-B14F-4D97-AF65-F5344CB8AC3E}">
        <p14:creationId xmlns:p14="http://schemas.microsoft.com/office/powerpoint/2010/main" val="155150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Discriminability: How many usable dimensions?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Need a sufficient number of attribute levels to show details of the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E.g.: Line width has only a few bins </a:t>
            </a:r>
            <a:r>
              <a:rPr lang="en-US" dirty="0">
                <a:sym typeface="Wingdings" panose="05000000000000000000" pitchFamily="2" charset="2"/>
              </a:rPr>
              <a:t> can’t make lines arbitrarily wide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CDB5B-C43B-604C-DD2D-9DB04BEA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716" y="1585980"/>
            <a:ext cx="5714568" cy="518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2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Separability vs Integrality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84ED0-DE02-DE81-9247-C09551E8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6459"/>
            <a:ext cx="12192000" cy="38191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3DF9DE-770D-D378-AFBB-B21ECDE78A3B}"/>
              </a:ext>
            </a:extLst>
          </p:cNvPr>
          <p:cNvSpPr/>
          <p:nvPr/>
        </p:nvSpPr>
        <p:spPr>
          <a:xfrm>
            <a:off x="3038475" y="753230"/>
            <a:ext cx="2971800" cy="3633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91B3B3-94DD-D227-52E3-3B4DA4B48288}"/>
              </a:ext>
            </a:extLst>
          </p:cNvPr>
          <p:cNvSpPr/>
          <p:nvPr/>
        </p:nvSpPr>
        <p:spPr>
          <a:xfrm>
            <a:off x="6129337" y="596240"/>
            <a:ext cx="2971800" cy="4004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EBB377-E62F-889C-5581-EABE4CAF0181}"/>
              </a:ext>
            </a:extLst>
          </p:cNvPr>
          <p:cNvSpPr/>
          <p:nvPr/>
        </p:nvSpPr>
        <p:spPr>
          <a:xfrm>
            <a:off x="9277349" y="499692"/>
            <a:ext cx="2971800" cy="4004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EB30DC-2CDA-1CBE-0188-F1FAD2A8CF73}"/>
              </a:ext>
            </a:extLst>
          </p:cNvPr>
          <p:cNvSpPr txBox="1">
            <a:spLocks/>
          </p:cNvSpPr>
          <p:nvPr/>
        </p:nvSpPr>
        <p:spPr>
          <a:xfrm>
            <a:off x="0" y="4614008"/>
            <a:ext cx="2819400" cy="85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groups each</a:t>
            </a:r>
            <a:endParaRPr lang="en-PT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C73E1F0-8507-35BA-3888-6339EFDC8A51}"/>
              </a:ext>
            </a:extLst>
          </p:cNvPr>
          <p:cNvSpPr txBox="1">
            <a:spLocks/>
          </p:cNvSpPr>
          <p:nvPr/>
        </p:nvSpPr>
        <p:spPr>
          <a:xfrm>
            <a:off x="3114675" y="4614008"/>
            <a:ext cx="2819400" cy="85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groups each</a:t>
            </a:r>
            <a:endParaRPr lang="en-PT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9FECFDE-4660-8493-DB7C-B0A9437B5CA8}"/>
              </a:ext>
            </a:extLst>
          </p:cNvPr>
          <p:cNvSpPr txBox="1">
            <a:spLocks/>
          </p:cNvSpPr>
          <p:nvPr/>
        </p:nvSpPr>
        <p:spPr>
          <a:xfrm>
            <a:off x="6172200" y="4618869"/>
            <a:ext cx="2819400" cy="852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 groups total:</a:t>
            </a:r>
          </a:p>
          <a:p>
            <a:r>
              <a:rPr lang="en-US" dirty="0"/>
              <a:t>Integral area</a:t>
            </a:r>
            <a:endParaRPr lang="en-PT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E5F8D52-2256-BF3B-21BD-94E0BE7057AB}"/>
              </a:ext>
            </a:extLst>
          </p:cNvPr>
          <p:cNvSpPr txBox="1">
            <a:spLocks/>
          </p:cNvSpPr>
          <p:nvPr/>
        </p:nvSpPr>
        <p:spPr>
          <a:xfrm>
            <a:off x="9296400" y="4614008"/>
            <a:ext cx="2819400" cy="852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groups total:</a:t>
            </a:r>
          </a:p>
          <a:p>
            <a:r>
              <a:rPr lang="en-US" dirty="0"/>
              <a:t>Integral hue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52980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Popout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A470F-B0D6-4C96-47A3-EB84B031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38" y="758091"/>
            <a:ext cx="9047108" cy="56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76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Popout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510407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Find the red dot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How long does it take?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Parallel processing on individual channels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Popout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speed independent of distractor count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Speed depends on channel and similarity to distractors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Serial search for combined channels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Speed depends on the number of distractors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FCFD6-1509-EECE-EBE7-76D5D0C8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90" y="20819"/>
            <a:ext cx="5034260" cy="68249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7E32CF-B95E-1C7D-EE3F-139A8DBA9A07}"/>
              </a:ext>
            </a:extLst>
          </p:cNvPr>
          <p:cNvSpPr/>
          <p:nvPr/>
        </p:nvSpPr>
        <p:spPr>
          <a:xfrm>
            <a:off x="7038975" y="180975"/>
            <a:ext cx="2114550" cy="191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2A663-544B-FA66-CB37-1AC933555232}"/>
              </a:ext>
            </a:extLst>
          </p:cNvPr>
          <p:cNvSpPr/>
          <p:nvPr/>
        </p:nvSpPr>
        <p:spPr>
          <a:xfrm>
            <a:off x="9741388" y="180974"/>
            <a:ext cx="2114550" cy="191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D9922D-F171-6A15-95C2-6ECBE34BCE30}"/>
              </a:ext>
            </a:extLst>
          </p:cNvPr>
          <p:cNvSpPr/>
          <p:nvPr/>
        </p:nvSpPr>
        <p:spPr>
          <a:xfrm>
            <a:off x="9546127" y="2447925"/>
            <a:ext cx="2326786" cy="199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30CFCB-0BA6-3C57-D736-E64D95BECD24}"/>
              </a:ext>
            </a:extLst>
          </p:cNvPr>
          <p:cNvSpPr/>
          <p:nvPr/>
        </p:nvSpPr>
        <p:spPr>
          <a:xfrm>
            <a:off x="6979139" y="2452689"/>
            <a:ext cx="2326786" cy="198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587B-205E-5DBE-248D-68F5DF613D93}"/>
              </a:ext>
            </a:extLst>
          </p:cNvPr>
          <p:cNvSpPr/>
          <p:nvPr/>
        </p:nvSpPr>
        <p:spPr>
          <a:xfrm>
            <a:off x="6986588" y="4795839"/>
            <a:ext cx="2340768" cy="198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60A8B-D662-D7BF-F6BF-5CDBC62A369F}"/>
              </a:ext>
            </a:extLst>
          </p:cNvPr>
          <p:cNvSpPr/>
          <p:nvPr/>
        </p:nvSpPr>
        <p:spPr>
          <a:xfrm>
            <a:off x="9559376" y="4736264"/>
            <a:ext cx="2315918" cy="198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2020072-F06B-882F-ABEF-9DD5882A15BF}"/>
              </a:ext>
            </a:extLst>
          </p:cNvPr>
          <p:cNvSpPr txBox="1">
            <a:spLocks/>
          </p:cNvSpPr>
          <p:nvPr/>
        </p:nvSpPr>
        <p:spPr>
          <a:xfrm>
            <a:off x="7959706" y="905934"/>
            <a:ext cx="365651" cy="367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+</a:t>
            </a:r>
            <a:endParaRPr lang="en-PT" b="1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F295B35-04A1-5C87-41B7-EB44FE9EB56C}"/>
              </a:ext>
            </a:extLst>
          </p:cNvPr>
          <p:cNvSpPr txBox="1">
            <a:spLocks/>
          </p:cNvSpPr>
          <p:nvPr/>
        </p:nvSpPr>
        <p:spPr>
          <a:xfrm>
            <a:off x="10615837" y="918246"/>
            <a:ext cx="365651" cy="367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+</a:t>
            </a:r>
            <a:endParaRPr lang="en-PT" b="1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60B2898-6176-EA08-907A-53F55F1640D7}"/>
              </a:ext>
            </a:extLst>
          </p:cNvPr>
          <p:cNvSpPr txBox="1">
            <a:spLocks/>
          </p:cNvSpPr>
          <p:nvPr/>
        </p:nvSpPr>
        <p:spPr>
          <a:xfrm>
            <a:off x="7959706" y="3320728"/>
            <a:ext cx="365651" cy="367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+</a:t>
            </a:r>
            <a:endParaRPr lang="en-PT" b="1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A02A403-E791-8212-D674-2CCA8153C890}"/>
              </a:ext>
            </a:extLst>
          </p:cNvPr>
          <p:cNvSpPr txBox="1">
            <a:spLocks/>
          </p:cNvSpPr>
          <p:nvPr/>
        </p:nvSpPr>
        <p:spPr>
          <a:xfrm>
            <a:off x="10615837" y="3333040"/>
            <a:ext cx="365651" cy="367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+</a:t>
            </a:r>
            <a:endParaRPr lang="en-PT" b="1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0BC2CDC-3481-DFF3-F465-9248ECA8899A}"/>
              </a:ext>
            </a:extLst>
          </p:cNvPr>
          <p:cNvSpPr txBox="1">
            <a:spLocks/>
          </p:cNvSpPr>
          <p:nvPr/>
        </p:nvSpPr>
        <p:spPr>
          <a:xfrm>
            <a:off x="7959706" y="5633691"/>
            <a:ext cx="365651" cy="367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+</a:t>
            </a:r>
            <a:endParaRPr lang="en-PT" b="1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AC90577-24E1-E62C-9B49-BF07447D5E31}"/>
              </a:ext>
            </a:extLst>
          </p:cNvPr>
          <p:cNvSpPr txBox="1">
            <a:spLocks/>
          </p:cNvSpPr>
          <p:nvPr/>
        </p:nvSpPr>
        <p:spPr>
          <a:xfrm>
            <a:off x="10615837" y="5646003"/>
            <a:ext cx="365651" cy="367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+</a:t>
            </a:r>
            <a:endParaRPr lang="en-PT" b="1" dirty="0"/>
          </a:p>
        </p:txBody>
      </p:sp>
    </p:spTree>
    <p:extLst>
      <p:ext uri="{BB962C8B-B14F-4D97-AF65-F5344CB8AC3E}">
        <p14:creationId xmlns:p14="http://schemas.microsoft.com/office/powerpoint/2010/main" val="59487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Encoding Data Visually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5073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Popout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Works for many different channels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B4204-3449-3510-8663-A6F60A96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46" y="1348565"/>
            <a:ext cx="9045571" cy="531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333BE7-5207-6A86-6559-6EA8866A399D}"/>
              </a:ext>
            </a:extLst>
          </p:cNvPr>
          <p:cNvSpPr/>
          <p:nvPr/>
        </p:nvSpPr>
        <p:spPr>
          <a:xfrm>
            <a:off x="6470972" y="4004022"/>
            <a:ext cx="3035030" cy="27275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76AF7C9-F415-369E-D8E6-225943003E94}"/>
              </a:ext>
            </a:extLst>
          </p:cNvPr>
          <p:cNvSpPr txBox="1">
            <a:spLocks/>
          </p:cNvSpPr>
          <p:nvPr/>
        </p:nvSpPr>
        <p:spPr>
          <a:xfrm>
            <a:off x="9497438" y="4082037"/>
            <a:ext cx="2694562" cy="265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Parallel lines don’t pop out from tilted lines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23705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Factors affecting accuracy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Alignment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Distractors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Distance</a:t>
            </a:r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302BA-DE13-9794-EFE7-8ED8D729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1" y="2862183"/>
            <a:ext cx="9326277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Relative vs absolute judgements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system mostly operates using relative judgements</a:t>
            </a:r>
            <a:endParaRPr lang="en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8F3875-326E-92EE-9728-6625849D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50" y="1406417"/>
            <a:ext cx="69246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0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Relative vs absolute judgements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system mostly operates using relative judgements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18559-2076-3391-5628-8F7EB435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20" y="1383451"/>
            <a:ext cx="8849960" cy="296268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03A32E6-9940-84AB-2F07-65201BAD595F}"/>
              </a:ext>
            </a:extLst>
          </p:cNvPr>
          <p:cNvSpPr txBox="1">
            <a:spLocks/>
          </p:cNvSpPr>
          <p:nvPr/>
        </p:nvSpPr>
        <p:spPr>
          <a:xfrm>
            <a:off x="1313234" y="4434353"/>
            <a:ext cx="2227634" cy="174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Length</a:t>
            </a:r>
            <a:endParaRPr lang="en-PT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CA92CAE-8BEF-7CB4-9292-A8F58C69C930}"/>
              </a:ext>
            </a:extLst>
          </p:cNvPr>
          <p:cNvSpPr txBox="1">
            <a:spLocks/>
          </p:cNvSpPr>
          <p:nvPr/>
        </p:nvSpPr>
        <p:spPr>
          <a:xfrm>
            <a:off x="4841132" y="4436128"/>
            <a:ext cx="2227634" cy="174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Position along </a:t>
            </a:r>
            <a:r>
              <a:rPr lang="en-US" b="1" dirty="0"/>
              <a:t>unaligned</a:t>
            </a:r>
            <a:r>
              <a:rPr lang="en-US" dirty="0"/>
              <a:t> common scale</a:t>
            </a:r>
            <a:endParaRPr lang="en-PT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19871D-8347-0DBA-AFDD-C819653E78A9}"/>
              </a:ext>
            </a:extLst>
          </p:cNvPr>
          <p:cNvSpPr txBox="1">
            <a:spLocks/>
          </p:cNvSpPr>
          <p:nvPr/>
        </p:nvSpPr>
        <p:spPr>
          <a:xfrm>
            <a:off x="8369030" y="4387490"/>
            <a:ext cx="2227634" cy="174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Position along </a:t>
            </a:r>
            <a:r>
              <a:rPr lang="en-US" b="1" dirty="0"/>
              <a:t>aligned </a:t>
            </a:r>
            <a:r>
              <a:rPr lang="en-US" dirty="0"/>
              <a:t>common scale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834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Focus so far has been on spatial arrangement</a:t>
            </a:r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258CD-73E9-C6D8-B325-443EA50E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86" y="1318972"/>
            <a:ext cx="8072628" cy="5509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EC6ED3-4F5C-744E-DA25-66BFD09DD51C}"/>
              </a:ext>
            </a:extLst>
          </p:cNvPr>
          <p:cNvSpPr/>
          <p:nvPr/>
        </p:nvSpPr>
        <p:spPr>
          <a:xfrm>
            <a:off x="6562725" y="2895600"/>
            <a:ext cx="3476625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2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Decomposing color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 not just talk about color!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It’s confusing if treated as monolithic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Recall the three channels of color: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Ordered (can show magnitude)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b="1" dirty="0"/>
              <a:t>Luminance:</a:t>
            </a:r>
            <a:r>
              <a:rPr lang="en-US" dirty="0"/>
              <a:t> how bright (black/white)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b="1" dirty="0"/>
              <a:t>Saturation:</a:t>
            </a:r>
            <a:r>
              <a:rPr lang="en-US" dirty="0"/>
              <a:t> how colorful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Categorical (can show identity)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b="1" dirty="0"/>
              <a:t>Hue:</a:t>
            </a:r>
            <a:r>
              <a:rPr lang="en-US" dirty="0"/>
              <a:t> what color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Color channels have different properties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What they convey directly to the visual system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How much they can convey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How many discriminable bins can we use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1DB0C-8906-D778-67BD-45EE06D3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27" y="1600028"/>
            <a:ext cx="6973273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0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Categorical vs ordered color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TODO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E3C0A-99A1-9088-65A5-C27CBEF0F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8" y="758091"/>
            <a:ext cx="12192000" cy="598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6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Categorical color: limited # of discriminable bins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435071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Human perception uses </a:t>
            </a:r>
            <a:r>
              <a:rPr lang="en-US" i="1" dirty="0"/>
              <a:t>relative</a:t>
            </a:r>
            <a:r>
              <a:rPr lang="en-US" dirty="0"/>
              <a:t> comparisons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if colors appear contiguously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Bad for absolute comparisons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Noncontiguous small regions of color: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Rule of thumb:</a:t>
            </a:r>
            <a:r>
              <a:rPr lang="en-US" dirty="0"/>
              <a:t> Can only use 6 – 12 different colors (bins), </a:t>
            </a:r>
            <a:r>
              <a:rPr lang="en-US" b="1" dirty="0"/>
              <a:t>including </a:t>
            </a:r>
            <a:r>
              <a:rPr lang="en-US" dirty="0"/>
              <a:t>background and highlights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Advice: deliberately, manually bin categories first, then map them to colors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F0D3F-551C-145A-E232-BC71C90D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965" y="814891"/>
            <a:ext cx="7370730" cy="5137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019DDE-4E19-20D2-11EE-9F3B26BD2A59}"/>
              </a:ext>
            </a:extLst>
          </p:cNvPr>
          <p:cNvSpPr txBox="1"/>
          <p:nvPr/>
        </p:nvSpPr>
        <p:spPr>
          <a:xfrm>
            <a:off x="5316330" y="59520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Sinha, Amit U., and </a:t>
            </a:r>
            <a:r>
              <a:rPr lang="en-US" sz="1200" dirty="0" err="1"/>
              <a:t>Jaroslaw</a:t>
            </a:r>
            <a:r>
              <a:rPr lang="en-US" sz="1200" dirty="0"/>
              <a:t> </a:t>
            </a:r>
            <a:r>
              <a:rPr lang="en-US" sz="1200" dirty="0" err="1"/>
              <a:t>Meller</a:t>
            </a:r>
            <a:r>
              <a:rPr lang="en-US" sz="1200" dirty="0"/>
              <a:t>. "</a:t>
            </a:r>
            <a:r>
              <a:rPr lang="en-US" sz="1200" dirty="0" err="1"/>
              <a:t>Cinteny</a:t>
            </a:r>
            <a:r>
              <a:rPr lang="en-US" sz="1200" dirty="0"/>
              <a:t>: flexible analysis and visualization of synteny and genome rearrangements in multiple organisms." </a:t>
            </a:r>
            <a:r>
              <a:rPr lang="en-US" sz="1200" i="1" dirty="0"/>
              <a:t>BMC bioinformatics</a:t>
            </a:r>
            <a:r>
              <a:rPr lang="en-US" sz="1200" dirty="0"/>
              <a:t> 8 (2007): 1-9.</a:t>
            </a:r>
          </a:p>
        </p:txBody>
      </p:sp>
    </p:spTree>
    <p:extLst>
      <p:ext uri="{BB962C8B-B14F-4D97-AF65-F5344CB8AC3E}">
        <p14:creationId xmlns:p14="http://schemas.microsoft.com/office/powerpoint/2010/main" val="32214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Categorical color: limited # of discriminable bins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TODO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8B25C-66DB-8082-E54C-569D56A2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5383"/>
            <a:ext cx="12192000" cy="5716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321452-3ADD-079D-EC63-7E153E9910F1}"/>
              </a:ext>
            </a:extLst>
          </p:cNvPr>
          <p:cNvSpPr txBox="1"/>
          <p:nvPr/>
        </p:nvSpPr>
        <p:spPr>
          <a:xfrm>
            <a:off x="0" y="6511636"/>
            <a:ext cx="74009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https://archive.nytimes.com/www.nytimes.com/interactive/2008/05/05/science/20080506_DISEASE.html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30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Ordered color: limited # of discriminable bins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FE3F8-7684-B6DD-5353-2F67F3B2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1503"/>
            <a:ext cx="12192000" cy="4734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8312E5-4FA4-FA61-790D-A91A6C6474CE}"/>
              </a:ext>
            </a:extLst>
          </p:cNvPr>
          <p:cNvSpPr txBox="1"/>
          <p:nvPr/>
        </p:nvSpPr>
        <p:spPr>
          <a:xfrm>
            <a:off x="142875" y="609990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https://www.vis4.net/blog/choropleth-maps/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375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 Encoding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618691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know how vision works (mostly)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What is the best way to present information visually?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Image-based representations, symbols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Goals: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Efficient extraction of information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Minimal ambiguity</a:t>
            </a:r>
            <a:endParaRPr lang="en-PT" dirty="0"/>
          </a:p>
        </p:txBody>
      </p:sp>
      <p:pic>
        <p:nvPicPr>
          <p:cNvPr id="4" name="Picture 3" descr="A close-up of a pipe&#10;&#10;Description automatically generated">
            <a:extLst>
              <a:ext uri="{FF2B5EF4-FFF2-40B4-BE49-F238E27FC236}">
                <a16:creationId xmlns:a16="http://schemas.microsoft.com/office/drawing/2014/main" id="{6ECCCA27-4FB8-8B66-74E2-74670A5C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313" y="1025084"/>
            <a:ext cx="6005529" cy="41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Ordered color: rainbow color map is often bad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491488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Problems: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Perceptually unordered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Perceptually nonlinear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Not all bad: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Fine-grained structure is easily visible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Alternatives: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Large-scale structure: use fewer hues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Fine structure: multiple hues with monotonically increasing luminance (e.g. </a:t>
            </a:r>
            <a:r>
              <a:rPr lang="en-US" dirty="0" err="1"/>
              <a:t>viridis</a:t>
            </a:r>
            <a:r>
              <a:rPr lang="en-US" dirty="0"/>
              <a:t> color map)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1FE16-94A1-1B99-F3D5-3119DA97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340" y="885788"/>
            <a:ext cx="4439270" cy="533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BDE80A-1553-170B-24A7-BB921FF556F2}"/>
              </a:ext>
            </a:extLst>
          </p:cNvPr>
          <p:cNvSpPr/>
          <p:nvPr/>
        </p:nvSpPr>
        <p:spPr>
          <a:xfrm flipH="1" flipV="1">
            <a:off x="6095999" y="809625"/>
            <a:ext cx="809625" cy="723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70235-C322-2E3E-09CA-257C5405B6B9}"/>
              </a:ext>
            </a:extLst>
          </p:cNvPr>
          <p:cNvSpPr/>
          <p:nvPr/>
        </p:nvSpPr>
        <p:spPr>
          <a:xfrm flipH="1" flipV="1">
            <a:off x="7372350" y="809625"/>
            <a:ext cx="809625" cy="723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89E8E-8C99-71B4-3DD4-7022D84FCD00}"/>
              </a:ext>
            </a:extLst>
          </p:cNvPr>
          <p:cNvSpPr/>
          <p:nvPr/>
        </p:nvSpPr>
        <p:spPr>
          <a:xfrm flipH="1" flipV="1">
            <a:off x="8553450" y="809625"/>
            <a:ext cx="809625" cy="723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471F1-239A-953B-9A0B-7DEAED4309DA}"/>
              </a:ext>
            </a:extLst>
          </p:cNvPr>
          <p:cNvSpPr/>
          <p:nvPr/>
        </p:nvSpPr>
        <p:spPr>
          <a:xfrm flipH="1" flipV="1">
            <a:off x="9363075" y="809625"/>
            <a:ext cx="809625" cy="723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11999-F76F-3BB1-BAF0-21A968E3F313}"/>
              </a:ext>
            </a:extLst>
          </p:cNvPr>
          <p:cNvSpPr txBox="1"/>
          <p:nvPr/>
        </p:nvSpPr>
        <p:spPr>
          <a:xfrm>
            <a:off x="5384372" y="3591076"/>
            <a:ext cx="680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Bergman, Lawrence D., Bernice E. </a:t>
            </a:r>
            <a:r>
              <a:rPr lang="en-US" sz="1200" dirty="0" err="1"/>
              <a:t>Rogowitz</a:t>
            </a:r>
            <a:r>
              <a:rPr lang="en-US" sz="1200" dirty="0"/>
              <a:t>, and Lloyd A. </a:t>
            </a:r>
            <a:r>
              <a:rPr lang="en-US" sz="1200" dirty="0" err="1"/>
              <a:t>Treinish</a:t>
            </a:r>
            <a:r>
              <a:rPr lang="en-US" sz="1200" dirty="0"/>
              <a:t>. "A rule-based tool for assisting colormap selection." </a:t>
            </a:r>
            <a:r>
              <a:rPr lang="en-US" sz="1200" i="1" dirty="0"/>
              <a:t>Proceedings Visualization'95</a:t>
            </a:r>
            <a:r>
              <a:rPr lang="en-US" sz="1200" dirty="0"/>
              <a:t>. IEEE, 1995.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5D817-AB28-08B8-25F9-F3F055775502}"/>
              </a:ext>
            </a:extLst>
          </p:cNvPr>
          <p:cNvSpPr txBox="1"/>
          <p:nvPr/>
        </p:nvSpPr>
        <p:spPr>
          <a:xfrm>
            <a:off x="5384372" y="6309529"/>
            <a:ext cx="6771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Rogowitz</a:t>
            </a:r>
            <a:r>
              <a:rPr lang="en-US" sz="1200" dirty="0"/>
              <a:t>, Bernice E., and Lloyd A. </a:t>
            </a:r>
            <a:r>
              <a:rPr lang="en-US" sz="1200" dirty="0" err="1"/>
              <a:t>Treinish</a:t>
            </a:r>
            <a:r>
              <a:rPr lang="en-US" sz="1200" dirty="0"/>
              <a:t>. "Why should engineers and scientists be worried about color." </a:t>
            </a:r>
            <a:r>
              <a:rPr lang="en-US" sz="1200" i="1" dirty="0"/>
              <a:t>See URL http://www. research. </a:t>
            </a:r>
            <a:r>
              <a:rPr lang="en-US" sz="1200" i="1" dirty="0" err="1"/>
              <a:t>ibm</a:t>
            </a:r>
            <a:r>
              <a:rPr lang="en-US" sz="1200" i="1" dirty="0"/>
              <a:t>. com/people/l/</a:t>
            </a:r>
            <a:r>
              <a:rPr lang="en-US" sz="1200" i="1" dirty="0" err="1"/>
              <a:t>lloydt</a:t>
            </a:r>
            <a:r>
              <a:rPr lang="en-US" sz="1200" i="1" dirty="0"/>
              <a:t>/color/color. HTM</a:t>
            </a:r>
            <a:r>
              <a:rPr lang="en-US" sz="1200" dirty="0"/>
              <a:t> (1996).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FFD471-BBE9-73CA-3C0A-5D6FC572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372" y="1790265"/>
            <a:ext cx="6411220" cy="18008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F6EDAE-0E40-AD4F-3B55-0478C9771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372" y="4115514"/>
            <a:ext cx="5849182" cy="21901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71CFBBE-F68A-726F-5BD9-7264A35942A0}"/>
              </a:ext>
            </a:extLst>
          </p:cNvPr>
          <p:cNvSpPr/>
          <p:nvPr/>
        </p:nvSpPr>
        <p:spPr>
          <a:xfrm>
            <a:off x="8582024" y="1685925"/>
            <a:ext cx="3273913" cy="1901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D8E1F7-E0BA-F4E4-1232-39157CFAA846}"/>
              </a:ext>
            </a:extLst>
          </p:cNvPr>
          <p:cNvSpPr/>
          <p:nvPr/>
        </p:nvSpPr>
        <p:spPr>
          <a:xfrm>
            <a:off x="8308963" y="4100472"/>
            <a:ext cx="3273913" cy="2190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5" grpId="0"/>
      <p:bldP spid="16" grpId="0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Viridis</a:t>
            </a:r>
            <a:r>
              <a:rPr lang="en-US" sz="4400" b="1" dirty="0"/>
              <a:t> / Magma: sequential colormaps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63452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Monotonically increasing luminance, perceptually uniform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Colorblind-safe, too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490F0-1D66-E50D-C1E2-1BCE087B3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36" y="685559"/>
            <a:ext cx="5029902" cy="34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53953-3D78-C431-35DA-1B42BB151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799" y="4134090"/>
            <a:ext cx="6820852" cy="2686425"/>
          </a:xfrm>
          <a:prstGeom prst="rect">
            <a:avLst/>
          </a:prstGeom>
        </p:spPr>
      </p:pic>
      <p:pic>
        <p:nvPicPr>
          <p:cNvPr id="11" name="Picture 10" descr="A group of different colors&#10;&#10;Description automatically generated">
            <a:extLst>
              <a:ext uri="{FF2B5EF4-FFF2-40B4-BE49-F238E27FC236}">
                <a16:creationId xmlns:a16="http://schemas.microsoft.com/office/drawing/2014/main" id="{CEA37C21-9C00-D001-4D3C-44CE4695C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10" y="2406362"/>
            <a:ext cx="4645430" cy="33181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84E860-255D-01F4-01DB-22ACE81ECB36}"/>
              </a:ext>
            </a:extLst>
          </p:cNvPr>
          <p:cNvSpPr txBox="1"/>
          <p:nvPr/>
        </p:nvSpPr>
        <p:spPr>
          <a:xfrm>
            <a:off x="459610" y="5781810"/>
            <a:ext cx="4645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hlinkClick r:id="rId6"/>
              </a:rPr>
              <a:t>https://cran.r-project.org/web/packages/viridis/vignettes/intro-to-viridis.html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450E83-E3D3-D47B-3ED7-77BD46224194}"/>
              </a:ext>
            </a:extLst>
          </p:cNvPr>
          <p:cNvSpPr/>
          <p:nvPr/>
        </p:nvSpPr>
        <p:spPr>
          <a:xfrm flipH="1" flipV="1">
            <a:off x="419100" y="4733925"/>
            <a:ext cx="4676775" cy="1047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6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Interaction between channels: Not fully separable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56B54-C372-1C2F-CFE3-2AC50EDE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137" y="758091"/>
            <a:ext cx="7450149" cy="248040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FB5EF5B-6366-1DC1-17C8-F1205AB6E7AD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4537447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Color channel interactions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Size heavily influences salience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Rule of thumb:</a:t>
            </a:r>
            <a:r>
              <a:rPr lang="en-US" dirty="0"/>
              <a:t> small regions need high saturation, large regions need low saturation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Saturation &amp; luminance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Not separable from each other!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Also not separable from transparency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</a:rPr>
              <a:t>Rule of thumb:</a:t>
            </a:r>
            <a:r>
              <a:rPr lang="en-US" dirty="0"/>
              <a:t> Small separated regions </a:t>
            </a:r>
            <a:r>
              <a:rPr lang="en-US" dirty="0">
                <a:sym typeface="Wingdings" panose="05000000000000000000" pitchFamily="2" charset="2"/>
              </a:rPr>
              <a:t> use 2 bins (3-4 max)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FF"/>
                </a:highlight>
                <a:sym typeface="Wingdings" panose="05000000000000000000" pitchFamily="2" charset="2"/>
              </a:rPr>
              <a:t>Rule of thumb:</a:t>
            </a:r>
            <a:r>
              <a:rPr lang="en-US" dirty="0">
                <a:sym typeface="Wingdings" panose="05000000000000000000" pitchFamily="2" charset="2"/>
              </a:rPr>
              <a:t> Only use one of saturation, luminance, or transparency</a:t>
            </a:r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39D45-C42F-E075-BBDA-7FDF8388FAC0}"/>
              </a:ext>
            </a:extLst>
          </p:cNvPr>
          <p:cNvSpPr txBox="1"/>
          <p:nvPr/>
        </p:nvSpPr>
        <p:spPr>
          <a:xfrm>
            <a:off x="5409211" y="33394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https://colorbrewer2.org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736BA0-617F-94D9-A6D9-4907756F5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577" y="3984381"/>
            <a:ext cx="7606709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D20D5-881B-3F11-1E12-36757013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920" y="510929"/>
            <a:ext cx="7370080" cy="63436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68D8C08-19C3-9838-6009-20F426677691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deficiency: Luminance</a:t>
            </a:r>
            <a:endParaRPr lang="en-PT" sz="4400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8CFA06E-72F7-9B99-BE28-E107DCA44739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6205904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need luminance for edge detection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Fine-grained details only visible via luminance contrast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Legible text requires luminance contrast!</a:t>
            </a:r>
            <a:endParaRPr lang="en-P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BA974A-2BEF-0990-C435-43E8789DD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65" y="2346687"/>
            <a:ext cx="4395885" cy="449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deficiency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“Colorblind” </a:t>
            </a:r>
            <a:r>
              <a:rPr lang="en-US" dirty="0">
                <a:sym typeface="Wingdings" panose="05000000000000000000" pitchFamily="2" charset="2"/>
              </a:rPr>
              <a:t> degraded acuity along one axis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8% of men are red/green color deficient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Blue/yellow deficiency is rare</a:t>
            </a:r>
            <a:r>
              <a:rPr lang="en-US" dirty="0"/>
              <a:t> 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98E4F-D149-D0C6-2976-FC66A0A8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25" y="346364"/>
            <a:ext cx="3537123" cy="35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4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deficiency: Check with simulator</a:t>
            </a:r>
            <a:endParaRPr lang="en-PT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6689A-DFAD-2939-F269-BFFF0EC7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9" y="681892"/>
            <a:ext cx="7968341" cy="324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A04FB-8578-707C-8B30-57684ED65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9" y="4363269"/>
            <a:ext cx="5548991" cy="2246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E4716-7BCD-53EC-E71F-ACC0E3196E65}"/>
              </a:ext>
            </a:extLst>
          </p:cNvPr>
          <p:cNvSpPr txBox="1"/>
          <p:nvPr/>
        </p:nvSpPr>
        <p:spPr>
          <a:xfrm>
            <a:off x="5734050" y="4981140"/>
            <a:ext cx="6463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https://www.color-blindness.com/coblis-color-blindness-simulator/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49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deficiency: avoid encoding by hue alone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Redundantly encode information!	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Vary luminance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Change shape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78D80-5B3F-FD38-1CD8-3875DAF4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41" y="1328471"/>
            <a:ext cx="7036397" cy="3100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2FA84-EFC4-2FE8-4E66-F4A8C2E52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46" y="3072423"/>
            <a:ext cx="3426313" cy="3687642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0C7C4867-6C84-3F41-9E2E-784C674E6964}"/>
              </a:ext>
            </a:extLst>
          </p:cNvPr>
          <p:cNvSpPr/>
          <p:nvPr/>
        </p:nvSpPr>
        <p:spPr>
          <a:xfrm>
            <a:off x="4010024" y="4730461"/>
            <a:ext cx="447675" cy="9144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2BA691F-5719-F3EA-B9E8-A7234668628E}"/>
              </a:ext>
            </a:extLst>
          </p:cNvPr>
          <p:cNvSpPr/>
          <p:nvPr/>
        </p:nvSpPr>
        <p:spPr>
          <a:xfrm>
            <a:off x="4010024" y="5792704"/>
            <a:ext cx="447675" cy="9144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B627B37-220A-E0DE-4B43-77F58569A17D}"/>
              </a:ext>
            </a:extLst>
          </p:cNvPr>
          <p:cNvSpPr txBox="1">
            <a:spLocks/>
          </p:cNvSpPr>
          <p:nvPr/>
        </p:nvSpPr>
        <p:spPr>
          <a:xfrm>
            <a:off x="4552746" y="4983590"/>
            <a:ext cx="2543379" cy="486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Change the shape</a:t>
            </a:r>
            <a:endParaRPr lang="en-PT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70C5DD1-0036-267D-9F03-A039B15F1076}"/>
              </a:ext>
            </a:extLst>
          </p:cNvPr>
          <p:cNvSpPr txBox="1">
            <a:spLocks/>
          </p:cNvSpPr>
          <p:nvPr/>
        </p:nvSpPr>
        <p:spPr>
          <a:xfrm>
            <a:off x="4552745" y="6024845"/>
            <a:ext cx="3686380" cy="486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Vary the luminance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231417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deficiency: Reduces color to 2 dimensions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9AFFF-E00B-1DBF-3C18-7FF7B068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29" y="635795"/>
            <a:ext cx="7353581" cy="606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72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deficiency: Blue/orange is safe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CC106-6D52-A708-D83D-51B2DAB9D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046" y="773982"/>
            <a:ext cx="7764091" cy="60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1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T" sz="4400" b="1" dirty="0"/>
          </a:p>
        </p:txBody>
      </p:sp>
      <p:pic>
        <p:nvPicPr>
          <p:cNvPr id="9" name="Picture 8" descr="A painting of boats on the water&#10;&#10;Description automatically generated">
            <a:extLst>
              <a:ext uri="{FF2B5EF4-FFF2-40B4-BE49-F238E27FC236}">
                <a16:creationId xmlns:a16="http://schemas.microsoft.com/office/drawing/2014/main" id="{A2E29AF3-554F-AB98-297B-ABBE8D61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15" y="116632"/>
            <a:ext cx="8540553" cy="6624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A7E28-8A86-DDD3-9367-852061F38202}"/>
              </a:ext>
            </a:extLst>
          </p:cNvPr>
          <p:cNvSpPr txBox="1"/>
          <p:nvPr/>
        </p:nvSpPr>
        <p:spPr>
          <a:xfrm>
            <a:off x="0" y="15818"/>
            <a:ext cx="1821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Impression, Sunrise</a:t>
            </a:r>
            <a:r>
              <a:rPr lang="en-US" sz="1400" dirty="0"/>
              <a:t>, Claude Monet, 1872</a:t>
            </a:r>
          </a:p>
        </p:txBody>
      </p:sp>
    </p:spTree>
    <p:extLst>
      <p:ext uri="{BB962C8B-B14F-4D97-AF65-F5344CB8AC3E}">
        <p14:creationId xmlns:p14="http://schemas.microsoft.com/office/powerpoint/2010/main" val="181954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 Encoding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9D1F7-88D0-FBBD-C74F-42E68C36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2855"/>
            <a:ext cx="12192000" cy="189154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AC5B12A-8C87-3D02-5B2B-46354664C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we systematically analyze these charts?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and channels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Marks: represent entities or links between entities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Channels: change the appears of marks based on attribute values</a:t>
            </a:r>
          </a:p>
        </p:txBody>
      </p:sp>
    </p:spTree>
    <p:extLst>
      <p:ext uri="{BB962C8B-B14F-4D97-AF65-F5344CB8AC3E}">
        <p14:creationId xmlns:p14="http://schemas.microsoft.com/office/powerpoint/2010/main" val="9361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T" sz="4400" b="1" dirty="0"/>
          </a:p>
        </p:txBody>
      </p:sp>
      <p:pic>
        <p:nvPicPr>
          <p:cNvPr id="13" name="Picture 12" descr="A greyscale shot of boats in the water&#10;&#10;Description automatically generated">
            <a:extLst>
              <a:ext uri="{FF2B5EF4-FFF2-40B4-BE49-F238E27FC236}">
                <a16:creationId xmlns:a16="http://schemas.microsoft.com/office/drawing/2014/main" id="{31E07C7A-0903-39C6-61ED-DDE74A09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15" y="116632"/>
            <a:ext cx="8540553" cy="6624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6C9BBB-4969-7E1D-4511-E6D571E6A980}"/>
              </a:ext>
            </a:extLst>
          </p:cNvPr>
          <p:cNvSpPr txBox="1"/>
          <p:nvPr/>
        </p:nvSpPr>
        <p:spPr>
          <a:xfrm>
            <a:off x="0" y="15818"/>
            <a:ext cx="1821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Impression, Sunrise</a:t>
            </a:r>
            <a:r>
              <a:rPr lang="en-US" sz="1400" dirty="0"/>
              <a:t>, Claude Monet, 1872</a:t>
            </a:r>
          </a:p>
        </p:txBody>
      </p:sp>
    </p:spTree>
    <p:extLst>
      <p:ext uri="{BB962C8B-B14F-4D97-AF65-F5344CB8AC3E}">
        <p14:creationId xmlns:p14="http://schemas.microsoft.com/office/powerpoint/2010/main" val="3285668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Break</a:t>
            </a:r>
            <a:br>
              <a:rPr lang="en-US" sz="6000" b="1" dirty="0"/>
            </a:br>
            <a:r>
              <a:rPr lang="en-US" sz="6000" b="1" dirty="0"/>
              <a:t>back at 12:31pm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4861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spaces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There are many color spaces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Luminance (L*), hue (H), saturation (S)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encoding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Not standard in graphics and tooling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RGB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display hardware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ED243-B256-29E1-A320-335F39E1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827" y="1682159"/>
            <a:ext cx="4696480" cy="164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42058-7B5C-C34F-BDA8-6CAE69F2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827" y="3527786"/>
            <a:ext cx="229584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spaces: RGB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RGB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display hardware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lvl="1" algn="l"/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Bad for encoding &amp; interpolating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D6A94-4E6C-F39D-C3E2-C858EE61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37" y="758091"/>
            <a:ext cx="7078063" cy="4582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07FC9-504D-5802-6C25-6691E71AC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000" y="4494026"/>
            <a:ext cx="1943299" cy="22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spaces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85681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There are many color spaces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Luminance (L*), hue (H), saturation (S)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encoding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Not standard in graphics and tooling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RGB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display hardware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CIE LAB (L*a*b*)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interpolation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Hard to interpret, poor for encoding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ED243-B256-29E1-A320-335F39E1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58" y="272459"/>
            <a:ext cx="4696480" cy="164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42058-7B5C-C34F-BDA8-6CAE69F2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678" y="2068357"/>
            <a:ext cx="1958230" cy="1722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A8AE5-7B3B-C034-157F-6CBEE12D5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424" y="3731684"/>
            <a:ext cx="3257837" cy="12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processing: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one achromatic luminance channel (L*)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2 chroma channels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Red-green (a*) &amp; yellow-blue axis (b*)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CIE LAB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Perceptually uniform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Great for interpolating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Complex shape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Poor for encoding (hard to understand)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C48EA-0E47-3308-9DBD-BF6A7D5F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49" y="12210"/>
            <a:ext cx="4979351" cy="428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951B4-0A87-F4C5-0CA4-C934BA3CE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1" y="4298058"/>
            <a:ext cx="2413000" cy="2440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0E207-4FB6-0EF1-5268-54CF15C52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4" y="4983903"/>
            <a:ext cx="3257837" cy="12216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29065E-A177-C876-E3BC-19CB87427B9D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color space: L*a*b*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6160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spaces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856816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There are many color spaces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Luminance (L*), hue (H), saturation (S)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encoding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Not standard in graphics and tooling</a:t>
            </a:r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RGB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display hardware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CIE LAB (L*a*b*): good for interpolation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Hard to interpret, poor for encoding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HSL/HSV: somewhat better for encoding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Hue/saturation wheel is intuitive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Beware: only pseudo-perceptual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Lightness (L) or Value (V) ≠ Luminance (L*)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ED243-B256-29E1-A320-335F39E1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58" y="272459"/>
            <a:ext cx="4696480" cy="164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42058-7B5C-C34F-BDA8-6CAE69F2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678" y="2068357"/>
            <a:ext cx="1958230" cy="1722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A8AE5-7B3B-C034-157F-6CBEE12D5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424" y="3731684"/>
            <a:ext cx="3257837" cy="1221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D6813-4153-6F37-C808-395B33446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858" y="5101216"/>
            <a:ext cx="5828100" cy="15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8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HSL/HSV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301029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Somewhat better for encoding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Hue/saturation wheel intuitive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Saturation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 HSV (single cone): desaturated = white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 HSL (double cone): desaturated = grey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Luminance vs saturation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These channels are not separable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We care about hue vs luminance/saturation for viz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E45A5-5CB3-4B03-20D9-C3B9CFFF3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99" y="40785"/>
            <a:ext cx="6738601" cy="6064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BE517-8673-21CD-B004-9A6931067AAC}"/>
              </a:ext>
            </a:extLst>
          </p:cNvPr>
          <p:cNvSpPr txBox="1"/>
          <p:nvPr/>
        </p:nvSpPr>
        <p:spPr>
          <a:xfrm>
            <a:off x="6334125" y="637313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http://learn.leighcotnoir.com/artspeak/elements-color/hue-value-saturation/hsv8/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864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HSL/HSV: Pseudo-perceptual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HSL better than RGB for encoding but beware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 lightness ≠ L* luminance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43E77-707B-F330-B3C6-B20AA46E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34" y="2546589"/>
            <a:ext cx="8281332" cy="26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14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Contrast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B5E96-6CF3-3D3E-C352-5A5319C1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128" y="606915"/>
            <a:ext cx="6095744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9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Marks for items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are basic geometric elements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3D marks are rare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2B337-9373-1ACC-EE13-FA3FFB84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" y="1980998"/>
            <a:ext cx="1199364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contrast: interaction with background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with high luminance on a background with low luminance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0081C-41F5-90A7-AE38-E52A44001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70" y="1579481"/>
            <a:ext cx="8554644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8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contrast: interaction with background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with medium luminance on a background with high luminance</a:t>
            </a:r>
            <a:endParaRPr lang="en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1A55D-308A-73E9-BF6D-93084CA2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18" y="1579481"/>
            <a:ext cx="8507012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6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contrast: interaction with background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Change the mark luminance based on the background!</a:t>
            </a:r>
            <a:endParaRPr lang="en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71CF5-9384-12CD-ABAF-82476203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13" y="1579481"/>
            <a:ext cx="590632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25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Color/lightness constancy</a:t>
            </a:r>
            <a:endParaRPr lang="en-PT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71693-DD41-3E24-B6BF-F066307C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62" y="758091"/>
            <a:ext cx="8859486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63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Color/lightness constancy</a:t>
            </a:r>
            <a:endParaRPr lang="en-PT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D8BD7-E097-806D-85E2-D14C2267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6" y="729512"/>
            <a:ext cx="8897592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28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Color/lightness constancy: contrast w/background</a:t>
            </a:r>
            <a:endParaRPr lang="en-PT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E6FB6-B4B0-186D-FD71-780419C3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29" y="1785708"/>
            <a:ext cx="9964541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35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contrast: outlines matter (</a:t>
            </a:r>
            <a:r>
              <a:rPr lang="en-US" sz="4400" b="1" dirty="0" err="1"/>
              <a:t>Bezold</a:t>
            </a:r>
            <a:r>
              <a:rPr lang="en-US" sz="4400" b="1" dirty="0"/>
              <a:t> Effect)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TODO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E997F-DD55-3372-BBD4-3CA07737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9012"/>
            <a:ext cx="12192000" cy="53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appearance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Not fully specified by any color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Depends on the surrounding context!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Chromatic adaptation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Luminance adaptation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Simultaneous contrast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Spatial effects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Viewing angle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5294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names</a:t>
            </a:r>
            <a:endParaRPr lang="en-PT" sz="4400" b="1" dirty="0"/>
          </a:p>
        </p:txBody>
      </p:sp>
      <p:pic>
        <p:nvPicPr>
          <p:cNvPr id="6" name="Picture 5" descr="A chart of different colors&#10;&#10;Description automatically generated">
            <a:extLst>
              <a:ext uri="{FF2B5EF4-FFF2-40B4-BE49-F238E27FC236}">
                <a16:creationId xmlns:a16="http://schemas.microsoft.com/office/drawing/2014/main" id="{2208BE6C-AA9E-662E-96BB-46684A1F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16" y="140389"/>
            <a:ext cx="5963301" cy="67054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DB697D-7F5C-6D78-E458-6ECE5B74FF5D}"/>
              </a:ext>
            </a:extLst>
          </p:cNvPr>
          <p:cNvSpPr/>
          <p:nvPr/>
        </p:nvSpPr>
        <p:spPr>
          <a:xfrm>
            <a:off x="9671901" y="1036949"/>
            <a:ext cx="1715678" cy="5808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94117F-5305-BBBB-7CA9-3F8D231D70B9}"/>
              </a:ext>
            </a:extLst>
          </p:cNvPr>
          <p:cNvSpPr/>
          <p:nvPr/>
        </p:nvSpPr>
        <p:spPr>
          <a:xfrm>
            <a:off x="6664098" y="886270"/>
            <a:ext cx="1791744" cy="5808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F6D9E2-DC27-1370-71F2-0EAE566327E7}"/>
              </a:ext>
            </a:extLst>
          </p:cNvPr>
          <p:cNvSpPr/>
          <p:nvPr/>
        </p:nvSpPr>
        <p:spPr>
          <a:xfrm>
            <a:off x="6173216" y="162888"/>
            <a:ext cx="5893092" cy="745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FA5AC79-0840-C7CD-C381-2ABE1DA4D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22414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Has implications on communication and memorability</a:t>
            </a:r>
            <a:endParaRPr lang="en-P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EA22FC-7049-CED6-0217-05CC2EE60DC3}"/>
              </a:ext>
            </a:extLst>
          </p:cNvPr>
          <p:cNvSpPr txBox="1"/>
          <p:nvPr/>
        </p:nvSpPr>
        <p:spPr>
          <a:xfrm>
            <a:off x="7213861" y="6591290"/>
            <a:ext cx="3815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https://blog.xkcd.com/2010/05/03/color-survey-results/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50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Angle/tilt/orientation channel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Angle can also be used for encoding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Choose a different mapping based on the data range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Nonlinear accuracy: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High: exact horizontal, vertical, diagonal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Lower: other orientations (</a:t>
            </a:r>
            <a:r>
              <a:rPr lang="en-US" dirty="0" err="1"/>
              <a:t>eg</a:t>
            </a:r>
            <a:r>
              <a:rPr lang="en-US" dirty="0"/>
              <a:t> 23 vs 24 degrees)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8A85C-79B0-D175-61A5-311079EB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" y="2070253"/>
            <a:ext cx="11863754" cy="27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7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Marks for links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Containment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21ABC-DD47-D1F8-71CC-4A394721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2" y="2452533"/>
            <a:ext cx="2896004" cy="352474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5426F92-31DC-EB58-3E9C-98CF968FABCD}"/>
              </a:ext>
            </a:extLst>
          </p:cNvPr>
          <p:cNvSpPr txBox="1">
            <a:spLocks/>
          </p:cNvSpPr>
          <p:nvPr/>
        </p:nvSpPr>
        <p:spPr>
          <a:xfrm>
            <a:off x="5981700" y="905934"/>
            <a:ext cx="6210300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Connection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AA3E9-9113-7FCB-2AC2-304C614DF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4" y="1298864"/>
            <a:ext cx="2045142" cy="11536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F1DEA9-9827-86D0-A9BA-D0E241AB8049}"/>
              </a:ext>
            </a:extLst>
          </p:cNvPr>
          <p:cNvSpPr txBox="1"/>
          <p:nvPr/>
        </p:nvSpPr>
        <p:spPr>
          <a:xfrm>
            <a:off x="317417" y="6125118"/>
            <a:ext cx="31877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5"/>
              </a:rPr>
              <a:t>https://vialab.ca/research/bubble-sets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3924E1-EA1A-B049-AF45-18748B900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107" y="1332697"/>
            <a:ext cx="2038635" cy="1086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910F8D-20F8-05E8-DBCC-8AF2B224E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107" y="2456490"/>
            <a:ext cx="2993080" cy="3520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BA7A2B-0C47-DEF4-50D4-0F677B868F89}"/>
              </a:ext>
            </a:extLst>
          </p:cNvPr>
          <p:cNvSpPr txBox="1"/>
          <p:nvPr/>
        </p:nvSpPr>
        <p:spPr>
          <a:xfrm>
            <a:off x="5207085" y="6207366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8"/>
              </a:rPr>
              <a:t>https://observablehq.com/@d3/force-directed-graph-component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2598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0" grpId="0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Mapping other channels	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Aligned lengths is best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Length is good in general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2D area ok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3D volume is bad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Complex combination of lower-level primitives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Many bins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Highly separable against static elements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Great for highlighting (binary)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 carefully to avoid annoying the user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2AC07-1844-AA93-340C-9A96C7C40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69" y="1080600"/>
            <a:ext cx="7800402" cy="1568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FA370-F82E-2963-0543-96692D6B3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226" y="3268033"/>
            <a:ext cx="2695951" cy="1038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0E9E9-242B-0589-316C-7BEE5E188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487" y="4811243"/>
            <a:ext cx="4677428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2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Rules of thumb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 unjustified 3D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Eyes beat memory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Resolution over immersion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Overview first, zoom and filter, details on demand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Responsiveness is required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Function first, form next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854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No unjustified 3D</a:t>
            </a:r>
            <a:endParaRPr lang="en-PT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0A78F-180B-2BFA-C656-4FD3328A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99" y="1310326"/>
            <a:ext cx="11190944" cy="520131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90EF550-F365-384A-44D4-A4D869C8C1CC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11527692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/>
              <a:t>Planar</a:t>
            </a:r>
            <a:r>
              <a:rPr lang="en-US"/>
              <a:t> spatial position is good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Depth (3D position) is bad!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957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No unjustified 3D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3D visual processing is slower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 simple fact of the visual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FC0AD-5A10-AF73-260C-33A9CCA8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" y="2413262"/>
            <a:ext cx="12156146" cy="42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9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No unjustified 3D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Occlusions hide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Interaction can solve this, but it costs time and cognitive load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CDCC9-7788-F8D8-FEE0-A765A318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351" y="1934420"/>
            <a:ext cx="5239481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3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No unjustified 3D: solutions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Juxtapose multiple views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calendar, superimposed 2D curves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D4107-D8FE-59E5-8DAB-73A9344E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91" y="1625225"/>
            <a:ext cx="8430802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9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Justified 3D: Shape Perception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If shape perception is the main task, 3D is often justified</a:t>
            </a:r>
            <a:endParaRPr lang="en-PT" dirty="0"/>
          </a:p>
        </p:txBody>
      </p:sp>
      <p:pic>
        <p:nvPicPr>
          <p:cNvPr id="4" name="Picture 3" descr="A close-up of several human skulls&#10;&#10;Description automatically generated">
            <a:extLst>
              <a:ext uri="{FF2B5EF4-FFF2-40B4-BE49-F238E27FC236}">
                <a16:creationId xmlns:a16="http://schemas.microsoft.com/office/drawing/2014/main" id="{5A99F28A-633F-468A-EF8A-FD61AF05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766" y="1299433"/>
            <a:ext cx="6628467" cy="5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1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Justified 3D: controlled views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4491805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Carefully controlled viewpoints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Optimized for the best views of the 3D data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DF91E-66B6-4FC6-7FAC-3368AE7A2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51" y="730391"/>
            <a:ext cx="7217979" cy="5221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46D352-4FEA-78C3-E3FD-AF5B8E8F244C}"/>
              </a:ext>
            </a:extLst>
          </p:cNvPr>
          <p:cNvSpPr txBox="1"/>
          <p:nvPr/>
        </p:nvSpPr>
        <p:spPr>
          <a:xfrm>
            <a:off x="1470622" y="6142304"/>
            <a:ext cx="924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https://www.nytimes.com/interactive/2015/03/19/upshot/3d-yield-curve-economic-growth.html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Eyes beat memory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Principle: external cognition vs internal memory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Easy to compare side-by-side items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Hard to compare a visible item to your memory of another item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Implications for animation: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transitions and choreographed storytelling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Bad for data with many states/views 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62458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Eyes beat memory? Blink comparison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Special case where animation (memory) beats side-by-side comparison (eyes)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Blink comparator used to discover Pluto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Change blindness!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FC0D5-A927-6187-49CE-67FCB1C0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801" y="1996340"/>
            <a:ext cx="9008582" cy="4410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DC93D-AA49-609E-4A31-CBEECAC242B0}"/>
              </a:ext>
            </a:extLst>
          </p:cNvPr>
          <p:cNvSpPr txBox="1"/>
          <p:nvPr/>
        </p:nvSpPr>
        <p:spPr>
          <a:xfrm>
            <a:off x="3040970" y="640625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https://www.sightsize.com/the-blink-comparator/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Hierarchical!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04BCD-A461-AEDB-D809-F97B20E4C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12" y="558065"/>
            <a:ext cx="6467437" cy="62757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0526E5-C41A-245E-8656-2B4DAD987C0B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Containments can be nested</a:t>
            </a:r>
            <a:endParaRPr lang="en-PT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A2929-8707-04F6-7EB5-1F6577906C06}"/>
              </a:ext>
            </a:extLst>
          </p:cNvPr>
          <p:cNvSpPr txBox="1"/>
          <p:nvPr/>
        </p:nvSpPr>
        <p:spPr>
          <a:xfrm>
            <a:off x="7610474" y="6210441"/>
            <a:ext cx="484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Riche, Nathalie Henry, and Tim Dwyer. "Untangling </a:t>
            </a:r>
            <a:r>
              <a:rPr lang="en-US" sz="1200" dirty="0" err="1"/>
              <a:t>euler</a:t>
            </a:r>
            <a:r>
              <a:rPr lang="en-US" sz="1200" dirty="0"/>
              <a:t> diagrams." </a:t>
            </a:r>
            <a:r>
              <a:rPr lang="en-US" sz="1200" i="1" dirty="0"/>
              <a:t>IEEE Transactions on Visualization and Computer Graphics</a:t>
            </a:r>
            <a:r>
              <a:rPr lang="en-US" sz="1200" dirty="0"/>
              <a:t> 16.6 (2010): 1090-1099.</a:t>
            </a:r>
          </a:p>
        </p:txBody>
      </p:sp>
    </p:spTree>
    <p:extLst>
      <p:ext uri="{BB962C8B-B14F-4D97-AF65-F5344CB8AC3E}">
        <p14:creationId xmlns:p14="http://schemas.microsoft.com/office/powerpoint/2010/main" val="958437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Resolution beats immersion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Immersion is usually not needed </a:t>
            </a:r>
            <a:r>
              <a:rPr lang="en-US" b="1" dirty="0"/>
              <a:t>for abstract data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 need for things like virtual reality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Resolution is more important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Pixels are a scarce resource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Not completely useless, though…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Spatial data (augmented reality)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Collaborative analytics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Complex interactions with data</a:t>
            </a: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3F770-A7EB-2AB2-FA90-4CB99EFA6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85" y="1750583"/>
            <a:ext cx="7217501" cy="4094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570488-ED9E-4278-03F7-1BE6C34DDEEE}"/>
              </a:ext>
            </a:extLst>
          </p:cNvPr>
          <p:cNvSpPr txBox="1"/>
          <p:nvPr/>
        </p:nvSpPr>
        <p:spPr>
          <a:xfrm>
            <a:off x="4889584" y="5844618"/>
            <a:ext cx="7217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Ens</a:t>
            </a:r>
            <a:r>
              <a:rPr lang="en-US" dirty="0"/>
              <a:t>, Barrett, et al. "Grand challenges in immersive analytics." </a:t>
            </a:r>
            <a:r>
              <a:rPr lang="en-US" i="1" dirty="0"/>
              <a:t>Proceedings of the 2021 CHI Conference on Human Factors in Computing Systems</a:t>
            </a:r>
            <a:r>
              <a:rPr lang="en-US" dirty="0"/>
              <a:t>. 2021.</a:t>
            </a:r>
          </a:p>
        </p:txBody>
      </p:sp>
    </p:spTree>
    <p:extLst>
      <p:ext uri="{BB962C8B-B14F-4D97-AF65-F5344CB8AC3E}">
        <p14:creationId xmlns:p14="http://schemas.microsoft.com/office/powerpoint/2010/main" val="330929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Overview first, zoom and filter, details on demand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Provide a summary/high-level view of the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Allow users to zoom into specific views of the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Requires filtering the dataset to only render specified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Show more details when the users asks for it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Tooltips and other interactions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Influential paper: </a:t>
            </a:r>
            <a:r>
              <a:rPr lang="en-US" dirty="0" err="1"/>
              <a:t>Shneiderman</a:t>
            </a:r>
            <a:r>
              <a:rPr lang="en-US" dirty="0"/>
              <a:t>, Ben. "The eyes have it: A task by data type taxonomy for information visualizations." </a:t>
            </a:r>
            <a:r>
              <a:rPr lang="en-US" i="1" dirty="0"/>
              <a:t>The craft of information visualization</a:t>
            </a:r>
            <a:r>
              <a:rPr lang="en-US" dirty="0"/>
              <a:t>. Morgan Kaufmann, 2003. 364-371.</a:t>
            </a:r>
          </a:p>
          <a:p>
            <a:pPr algn="l"/>
            <a:r>
              <a:rPr lang="en-US" dirty="0"/>
              <a:t> 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825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Responsiveness is required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Three categories of visual feedback: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0.1 seconds: perceptual response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subsecond</a:t>
            </a:r>
            <a:r>
              <a:rPr lang="en-US" dirty="0"/>
              <a:t> response for mouseover highlighting - ballistic motion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1 second: immediate response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fast response after mouse click, button press - </a:t>
            </a:r>
            <a:r>
              <a:rPr lang="en-US" dirty="0" err="1"/>
              <a:t>Fitts’</a:t>
            </a:r>
            <a:r>
              <a:rPr lang="en-US" dirty="0"/>
              <a:t> Law limits on motor control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10 seconds: brief tasks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bounded response after dialog box - mental model of heavyweight operation (file load)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Considerations: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Need 60 FPS rendering!  computationally expensive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Visual indicators for interactions: hourglass, progress bar, etc.</a:t>
            </a:r>
          </a:p>
        </p:txBody>
      </p:sp>
    </p:spTree>
    <p:extLst>
      <p:ext uri="{BB962C8B-B14F-4D97-AF65-F5344CB8AC3E}">
        <p14:creationId xmlns:p14="http://schemas.microsoft.com/office/powerpoint/2010/main" val="70085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Function first, form next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Start with functionality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Aesthetics can be changed afterwards, as refinement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Aesthetics are still important!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Secondary level of function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Don’t start with aesthetics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Can’t retrofit functionality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77086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channels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channel X encodes attribute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mark of type X encodes item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Any suggested improvements?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BB3D1-15EB-9C7B-F14D-99F5636E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91" y="-12210"/>
            <a:ext cx="68150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87F0C-5101-739C-E1EB-50ED253592B8}"/>
              </a:ext>
            </a:extLst>
          </p:cNvPr>
          <p:cNvSpPr txBox="1"/>
          <p:nvPr/>
        </p:nvSpPr>
        <p:spPr>
          <a:xfrm>
            <a:off x="0" y="4259224"/>
            <a:ext cx="6150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https://flowingdata.com/2016/06/28/distributions-of-annual-income/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22719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channels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channel X encodes attribute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mark of type X encodes item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Any suggested improvements?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F5AC2-B565-45AB-8DAE-D81BB4FD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69" y="-12210"/>
            <a:ext cx="639773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DE532F-EBFE-B2B2-97E6-CD7942798C98}"/>
              </a:ext>
            </a:extLst>
          </p:cNvPr>
          <p:cNvSpPr txBox="1"/>
          <p:nvPr/>
        </p:nvSpPr>
        <p:spPr>
          <a:xfrm>
            <a:off x="1265549" y="4626869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https://project-ukko.net/map.html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1049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channels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channel X encodes attribute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mark of type X encodes item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Any suggested improvements?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BF869-34F0-73BF-59CB-0D9735BE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04" y="0"/>
            <a:ext cx="6924596" cy="6862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EB5154-57A7-521E-9FB3-D3F4F074A070}"/>
              </a:ext>
            </a:extLst>
          </p:cNvPr>
          <p:cNvSpPr txBox="1"/>
          <p:nvPr/>
        </p:nvSpPr>
        <p:spPr>
          <a:xfrm>
            <a:off x="1055802" y="4551745"/>
            <a:ext cx="6294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https://pudding.cool/2017/03/redraft/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605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channels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channel X encodes attribute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mark of type X encodes item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Any suggested improvements?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0301-8F6E-5237-4BEB-173796CF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38" y="-12210"/>
            <a:ext cx="978466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94837-4B0A-8A4E-119B-AA9B897DA7B9}"/>
              </a:ext>
            </a:extLst>
          </p:cNvPr>
          <p:cNvSpPr txBox="1"/>
          <p:nvPr/>
        </p:nvSpPr>
        <p:spPr>
          <a:xfrm>
            <a:off x="0" y="3708785"/>
            <a:ext cx="24151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https://archive.nytimes.com/screenshots/www.nytimes.com/interactive/2008/05/05/science/20080506_DISEASE.jpg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089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channels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channel X encodes attribute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Marks used?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E.g. mark of type X encodes item 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Any suggested improvements?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640D3-230D-FBB1-6B20-7925A84D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918"/>
            <a:ext cx="12192000" cy="5636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FEBEBA-9C85-5B34-52BB-B92F01F613A3}"/>
              </a:ext>
            </a:extLst>
          </p:cNvPr>
          <p:cNvSpPr txBox="1"/>
          <p:nvPr/>
        </p:nvSpPr>
        <p:spPr>
          <a:xfrm>
            <a:off x="650450" y="6394924"/>
            <a:ext cx="11906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https://archive.nytimes.com/www.nytimes.com/interactive/2012/02/12/us/entitlement-map.html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6719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TODO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TODO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34935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Channels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42061-3880-FA4D-C1D8-EE7429F3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57" y="871305"/>
            <a:ext cx="7984944" cy="58057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8442D8D-E789-AE36-347B-7D536008EFD7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4566257" cy="5605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Control the appearance of marks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Proportional to or based on attributes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Goes by many different names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Visual channels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Visual variable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Retinal channel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Visual dimension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0215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6463</TotalTime>
  <Words>3367</Words>
  <Application>Microsoft Macintosh PowerPoint</Application>
  <PresentationFormat>Widescreen</PresentationFormat>
  <Paragraphs>659</Paragraphs>
  <Slides>89</Slides>
  <Notes>89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Calibri</vt:lpstr>
      <vt:lpstr>Calibri Light</vt:lpstr>
      <vt:lpstr>Montserrat SemiBold</vt:lpstr>
      <vt:lpstr>Office Theme</vt:lpstr>
      <vt:lpstr>CS-GY 6313 B:  Information Visualization</vt:lpstr>
      <vt:lpstr>PowerPoint Presentation</vt:lpstr>
      <vt:lpstr>Encoding Data Visually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 back at 12:31pm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CS-GY 6313 B:  Information Visualization</dc:title>
  <dc:creator>Niall Luke Williams</dc:creator>
  <cp:lastModifiedBy>Niall Luke Williams</cp:lastModifiedBy>
  <cp:revision>550</cp:revision>
  <dcterms:created xsi:type="dcterms:W3CDTF">2024-09-03T12:45:09Z</dcterms:created>
  <dcterms:modified xsi:type="dcterms:W3CDTF">2024-09-26T17:30:05Z</dcterms:modified>
</cp:coreProperties>
</file>